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4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95" r:id="rId3"/>
    <p:sldMasterId id="2147483717" r:id="rId4"/>
    <p:sldMasterId id="2147483743" r:id="rId5"/>
    <p:sldMasterId id="2147483755" r:id="rId6"/>
  </p:sldMasterIdLst>
  <p:notesMasterIdLst>
    <p:notesMasterId r:id="rId52"/>
  </p:notesMasterIdLst>
  <p:sldIdLst>
    <p:sldId id="401" r:id="rId7"/>
    <p:sldId id="257" r:id="rId8"/>
    <p:sldId id="258" r:id="rId9"/>
    <p:sldId id="345" r:id="rId10"/>
    <p:sldId id="317" r:id="rId11"/>
    <p:sldId id="445" r:id="rId12"/>
    <p:sldId id="393" r:id="rId13"/>
    <p:sldId id="403" r:id="rId14"/>
    <p:sldId id="406" r:id="rId15"/>
    <p:sldId id="405" r:id="rId16"/>
    <p:sldId id="404" r:id="rId17"/>
    <p:sldId id="413" r:id="rId18"/>
    <p:sldId id="365" r:id="rId19"/>
    <p:sldId id="436" r:id="rId20"/>
    <p:sldId id="412" r:id="rId21"/>
    <p:sldId id="411" r:id="rId22"/>
    <p:sldId id="410" r:id="rId23"/>
    <p:sldId id="434" r:id="rId24"/>
    <p:sldId id="409" r:id="rId25"/>
    <p:sldId id="416" r:id="rId26"/>
    <p:sldId id="417" r:id="rId27"/>
    <p:sldId id="440" r:id="rId28"/>
    <p:sldId id="437" r:id="rId29"/>
    <p:sldId id="438" r:id="rId30"/>
    <p:sldId id="446" r:id="rId31"/>
    <p:sldId id="447" r:id="rId32"/>
    <p:sldId id="431" r:id="rId33"/>
    <p:sldId id="418" r:id="rId34"/>
    <p:sldId id="419" r:id="rId35"/>
    <p:sldId id="441" r:id="rId36"/>
    <p:sldId id="414" r:id="rId37"/>
    <p:sldId id="408" r:id="rId38"/>
    <p:sldId id="415" r:id="rId39"/>
    <p:sldId id="424" r:id="rId40"/>
    <p:sldId id="425" r:id="rId41"/>
    <p:sldId id="426" r:id="rId42"/>
    <p:sldId id="427" r:id="rId43"/>
    <p:sldId id="442" r:id="rId44"/>
    <p:sldId id="443" r:id="rId45"/>
    <p:sldId id="420" r:id="rId46"/>
    <p:sldId id="421" r:id="rId47"/>
    <p:sldId id="422" r:id="rId48"/>
    <p:sldId id="444" r:id="rId49"/>
    <p:sldId id="390" r:id="rId50"/>
    <p:sldId id="402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0A61D7E-2C9D-4E7E-977C-2B6EC2434CD7}">
          <p14:sldIdLst>
            <p14:sldId id="401"/>
            <p14:sldId id="257"/>
            <p14:sldId id="258"/>
            <p14:sldId id="345"/>
            <p14:sldId id="317"/>
            <p14:sldId id="445"/>
            <p14:sldId id="393"/>
            <p14:sldId id="403"/>
            <p14:sldId id="406"/>
            <p14:sldId id="405"/>
            <p14:sldId id="404"/>
            <p14:sldId id="413"/>
            <p14:sldId id="365"/>
            <p14:sldId id="436"/>
            <p14:sldId id="412"/>
            <p14:sldId id="411"/>
            <p14:sldId id="410"/>
            <p14:sldId id="434"/>
            <p14:sldId id="409"/>
            <p14:sldId id="416"/>
            <p14:sldId id="417"/>
            <p14:sldId id="440"/>
            <p14:sldId id="437"/>
            <p14:sldId id="438"/>
            <p14:sldId id="446"/>
            <p14:sldId id="447"/>
            <p14:sldId id="431"/>
            <p14:sldId id="418"/>
            <p14:sldId id="419"/>
            <p14:sldId id="441"/>
            <p14:sldId id="414"/>
            <p14:sldId id="408"/>
            <p14:sldId id="415"/>
            <p14:sldId id="424"/>
            <p14:sldId id="425"/>
            <p14:sldId id="426"/>
            <p14:sldId id="427"/>
            <p14:sldId id="442"/>
            <p14:sldId id="443"/>
            <p14:sldId id="420"/>
            <p14:sldId id="421"/>
            <p14:sldId id="422"/>
            <p14:sldId id="444"/>
            <p14:sldId id="390"/>
            <p14:sldId id="40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4627"/>
    <a:srgbClr val="385723"/>
    <a:srgbClr val="A9D18E"/>
    <a:srgbClr val="000000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1" autoAdjust="0"/>
    <p:restoredTop sz="75472" autoAdjust="0"/>
  </p:normalViewPr>
  <p:slideViewPr>
    <p:cSldViewPr snapToGrid="0">
      <p:cViewPr varScale="1">
        <p:scale>
          <a:sx n="86" d="100"/>
          <a:sy n="86" d="100"/>
        </p:scale>
        <p:origin x="129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tableStyles" Target="tableStyle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E8BCA-0B4F-4373-B78E-3D2899449797}" type="datetimeFigureOut">
              <a:rPr lang="en-US" smtClean="0"/>
              <a:t>9/24/2019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3395-F8FF-4336-B2AA-E15575B990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300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69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perspective is less common because observables are not widely adopted in C#.</a:t>
            </a:r>
          </a:p>
          <a:p>
            <a:r>
              <a:rPr lang="en-US" dirty="0"/>
              <a:t>(They are in JS, because the threading model is simpler)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112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Async streams </a:t>
            </a:r>
            <a:r>
              <a:rPr lang="en-US" i="1" baseline="0" dirty="0"/>
              <a:t>complement</a:t>
            </a:r>
            <a:r>
              <a:rPr lang="en-US" baseline="0" dirty="0"/>
              <a:t> existing Future/observable approaches; they do not </a:t>
            </a:r>
            <a:r>
              <a:rPr lang="en-US" i="1" baseline="0" dirty="0"/>
              <a:t>replace</a:t>
            </a:r>
            <a:r>
              <a:rPr lang="en-US" baseline="0" dirty="0"/>
              <a:t>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1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314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066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C#-specific</a:t>
            </a:r>
          </a:p>
          <a:p>
            <a:r>
              <a:rPr lang="en-US" dirty="0"/>
              <a:t>You don’t need to know this unless you’re consuming </a:t>
            </a:r>
            <a:r>
              <a:rPr lang="en-US" dirty="0" err="1"/>
              <a:t>ValueTasks</a:t>
            </a:r>
            <a:r>
              <a:rPr lang="en-US" dirty="0"/>
              <a:t> directly; the compiler-generated code for consuming async streams will always do the right thing.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29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363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Making this more realistic.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620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SignalR</a:t>
            </a:r>
            <a:r>
              <a:rPr lang="en-US" dirty="0"/>
              <a:t>: connect to hub + get multiple messages + disconnect from hub</a:t>
            </a:r>
          </a:p>
          <a:p>
            <a:r>
              <a:rPr lang="en-US" dirty="0"/>
              <a:t>Stock quote APIs: connect to socket + get multiple messages + disconnect socket</a:t>
            </a:r>
          </a:p>
          <a:p>
            <a:endParaRPr lang="en-US" dirty="0"/>
          </a:p>
          <a:p>
            <a:r>
              <a:rPr lang="en-US" b="1" dirty="0"/>
              <a:t>Because they’re naturally push-based.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080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LINQ-to-objects, LINQ-to-events, LINQ-to-streams.</a:t>
            </a:r>
          </a:p>
          <a:p>
            <a:r>
              <a:rPr lang="en-US" dirty="0"/>
              <a:t>This whole section is C#-only. Python has similar support in </a:t>
            </a:r>
            <a:r>
              <a:rPr lang="en-US" dirty="0" err="1"/>
              <a:t>iter</a:t>
            </a:r>
            <a:r>
              <a:rPr lang="en-US" dirty="0"/>
              <a:t>-tools.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253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Naming is subject </a:t>
            </a:r>
            <a:r>
              <a:rPr lang="en-US"/>
              <a:t>to change.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355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the “async guy” on Stack Overflow.</a:t>
            </a:r>
          </a:p>
          <a:p>
            <a:r>
              <a:rPr lang="en-US" dirty="0"/>
              <a:t>Not Jon Skeet.</a:t>
            </a:r>
          </a:p>
          <a:p>
            <a:r>
              <a:rPr lang="en-US" dirty="0"/>
              <a:t>Also have a blog (mostly async these days).</a:t>
            </a:r>
          </a:p>
          <a:p>
            <a:r>
              <a:rPr lang="en-US" dirty="0"/>
              <a:t>Regular developer, not a</a:t>
            </a:r>
            <a:r>
              <a:rPr lang="en-US" baseline="0" dirty="0"/>
              <a:t> travel-the-world elite speaker.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694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whole section is C#-only.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547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 are available</a:t>
            </a:r>
            <a:r>
              <a:rPr lang="en-US" baseline="0" dirty="0"/>
              <a:t> at StephenCleary.com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0121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171FF-96A1-7D4A-AA25-C4377DE34A9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93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buy this book. The 2</a:t>
            </a:r>
            <a:r>
              <a:rPr lang="en-US" baseline="30000" dirty="0"/>
              <a:t>nd</a:t>
            </a:r>
            <a:r>
              <a:rPr lang="en-US" dirty="0"/>
              <a:t> edition is coming out shortly.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754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buy this book. The 2</a:t>
            </a:r>
            <a:r>
              <a:rPr lang="en-US" baseline="30000" dirty="0"/>
              <a:t>nd</a:t>
            </a:r>
            <a:r>
              <a:rPr lang="en-US" dirty="0"/>
              <a:t> edition is coming out shortly.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16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69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talk is focused mainly on the C# version, because the others are very straightforward.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15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171FF-96A1-7D4A-AA25-C4377DE34A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93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Deferred: Re# will give you a warning if you re-evaluate an enumerator, because it re-generates the values.</a:t>
            </a:r>
          </a:p>
          <a:p>
            <a:r>
              <a:rPr lang="en-US" dirty="0"/>
              <a:t>“Get Next Item” – for the most part, just an implementation detail, but you may see these in stack traces.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309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benefits for client and server are different, but both come from the same core: </a:t>
            </a:r>
            <a:r>
              <a:rPr lang="en-US" i="1" baseline="0" dirty="0"/>
              <a:t>freeing up threads</a:t>
            </a:r>
            <a:r>
              <a:rPr lang="en-US" baseline="0" dirty="0"/>
              <a:t>. (Not using more threads).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48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5439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>
            <a:lvl1pPr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43758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8227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1846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41748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546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367634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28369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54797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876767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043643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6"/>
            <a:ext cx="9860611" cy="2689633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9"/>
            <a:ext cx="9860675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345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41569010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9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078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512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692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137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316857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4961742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23258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1607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91070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4"/>
            <a:ext cx="9860611" cy="2689632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2621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25820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913918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40756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64874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178771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91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379545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649289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937669483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0759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279783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68136800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7070066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649458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563778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8621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02825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91030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21194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178288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80030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4879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701121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34584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01528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6"/>
            <a:ext cx="9860611" cy="268963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9"/>
            <a:ext cx="9860675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9673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4"/>
            <a:ext cx="9860611" cy="2689632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20359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97585001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29856893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1615575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884015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37160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852419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26066197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>
            <a:lvl1pPr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1798864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24716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9517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489252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83386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29190282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232643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1440003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974217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2066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25125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2B642F-0640-45E1-BC3F-488F1C2635FD}"/>
              </a:ext>
            </a:extLst>
          </p:cNvPr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2711672899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9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43503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515784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429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568265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4039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77498546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728820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850165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14319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35296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468418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68395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858298"/>
      </p:ext>
    </p:extLst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768016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0626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379545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51106701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599191564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25522247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53878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40747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8111448"/>
      </p:ext>
    </p:extLst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03303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5822788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294422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044906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65801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37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26" Type="http://schemas.openxmlformats.org/officeDocument/2006/relationships/theme" Target="../theme/theme4.xml"/><Relationship Id="rId3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71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75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slideLayout" Target="../slideLayouts/slideLayout7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8.xml"/><Relationship Id="rId7" Type="http://schemas.openxmlformats.org/officeDocument/2006/relationships/slideLayout" Target="../slideLayouts/slideLayout8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77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1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23644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8574647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705" r:id="rId22"/>
    <p:sldLayoutId id="2147483708" r:id="rId23"/>
    <p:sldLayoutId id="2147483709" r:id="rId24"/>
    <p:sldLayoutId id="2147483715" r:id="rId25"/>
    <p:sldLayoutId id="2147483716" r:id="rId2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21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706" r:id="rId10"/>
    <p:sldLayoutId id="2147483707" r:id="rId11"/>
    <p:sldLayoutId id="2147483711" r:id="rId12"/>
    <p:sldLayoutId id="2147483712" r:id="rId13"/>
    <p:sldLayoutId id="2147483713" r:id="rId14"/>
    <p:sldLayoutId id="2147483714" r:id="rId15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47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9EE55B-233F-4E89-A185-36F052B420D8}"/>
              </a:ext>
            </a:extLst>
          </p:cNvPr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1461011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  <p:sldLayoutId id="2147483739" r:id="rId22"/>
    <p:sldLayoutId id="2147483740" r:id="rId23"/>
    <p:sldLayoutId id="2147483741" r:id="rId24"/>
    <p:sldLayoutId id="2147483742" r:id="rId2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38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92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4FC97-7D5E-5B47-9AA5-24E43181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457A467-4C66-46C1-93EF-CB983D6AC777}"/>
              </a:ext>
            </a:extLst>
          </p:cNvPr>
          <p:cNvSpPr txBox="1">
            <a:spLocks/>
          </p:cNvSpPr>
          <p:nvPr/>
        </p:nvSpPr>
        <p:spPr>
          <a:xfrm>
            <a:off x="6763030" y="5056564"/>
            <a:ext cx="5428970" cy="1801436"/>
          </a:xfrm>
          <a:prstGeom prst="rect">
            <a:avLst/>
          </a:prstGeom>
        </p:spPr>
        <p:txBody>
          <a:bodyPr vert="horz" wrap="square" lIns="146304" tIns="91440" rIns="146304" bIns="91440" rtlCol="0" anchor="b">
            <a:noAutofit/>
          </a:bodyPr>
          <a:lstStyle>
            <a:lvl1pPr algn="ctr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/>
            <a:r>
              <a:rPr lang="en-US" dirty="0"/>
              <a:t>Async Streams</a:t>
            </a:r>
            <a:br>
              <a:rPr lang="en-US" dirty="0"/>
            </a:br>
            <a:r>
              <a:rPr lang="en-US" dirty="0"/>
              <a:t>Stephen Cleary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4F5F0D7-838A-4538-8025-418A86BCC00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572000" cy="1033346"/>
          </a:xfrm>
          <a:prstGeom prst="rect">
            <a:avLst/>
          </a:prstGeom>
        </p:spPr>
        <p:txBody>
          <a:bodyPr vert="horz" wrap="square" lIns="146304" tIns="91440" rIns="146304" bIns="91440" rtlCol="0" anchor="b">
            <a:noAutofit/>
          </a:bodyPr>
          <a:lstStyle>
            <a:lvl1pPr algn="ctr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l"/>
            <a:r>
              <a:rPr lang="en-US" dirty="0">
                <a:solidFill>
                  <a:srgbClr val="BB4627"/>
                </a:solidFill>
              </a:rPr>
              <a:t>Room 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F9A6CC-BE04-43FD-93A7-2A74FAD1F653}"/>
              </a:ext>
            </a:extLst>
          </p:cNvPr>
          <p:cNvSpPr txBox="1">
            <a:spLocks/>
          </p:cNvSpPr>
          <p:nvPr/>
        </p:nvSpPr>
        <p:spPr>
          <a:xfrm>
            <a:off x="7191514" y="0"/>
            <a:ext cx="5000485" cy="1033346"/>
          </a:xfrm>
          <a:prstGeom prst="rect">
            <a:avLst/>
          </a:prstGeom>
        </p:spPr>
        <p:txBody>
          <a:bodyPr vert="horz" wrap="square" lIns="146304" tIns="91440" rIns="146304" bIns="91440" rtlCol="0" anchor="b">
            <a:noAutofit/>
          </a:bodyPr>
          <a:lstStyle>
            <a:lvl1pPr algn="ctr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/>
            <a:r>
              <a:rPr lang="en-US" dirty="0">
                <a:solidFill>
                  <a:srgbClr val="BB4627"/>
                </a:solidFill>
              </a:rPr>
              <a:t>Start: 10:30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369A6A5-FBBC-4C61-B0A2-E6C1E7ECFA15}"/>
              </a:ext>
            </a:extLst>
          </p:cNvPr>
          <p:cNvSpPr txBox="1">
            <a:spLocks/>
          </p:cNvSpPr>
          <p:nvPr/>
        </p:nvSpPr>
        <p:spPr>
          <a:xfrm>
            <a:off x="7191515" y="1033346"/>
            <a:ext cx="5000485" cy="1033346"/>
          </a:xfrm>
          <a:prstGeom prst="rect">
            <a:avLst/>
          </a:prstGeom>
        </p:spPr>
        <p:txBody>
          <a:bodyPr vert="horz" wrap="square" lIns="146304" tIns="91440" rIns="146304" bIns="91440" rtlCol="0" anchor="b">
            <a:noAutofit/>
          </a:bodyPr>
          <a:lstStyle>
            <a:lvl1pPr algn="ctr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kern="1200" cap="none" spc="-10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r"/>
            <a:fld id="{548EC253-507D-43D2-9D66-F70DBB91EEFE}" type="datetime10">
              <a:rPr lang="en-US" smtClean="0">
                <a:solidFill>
                  <a:srgbClr val="BB4627"/>
                </a:solidFill>
              </a:rPr>
              <a:t>15:18</a:t>
            </a:fld>
            <a:endParaRPr lang="en-US" dirty="0">
              <a:solidFill>
                <a:srgbClr val="BB4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7636B-FB41-AE45-B915-F2BAFA9BF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1671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33D21F-CF93-4EC6-B993-45E51F867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Streams: More Detail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24EF3-97CB-4431-95C5-46F1EE5378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77387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Enumerators/Generators/</a:t>
            </a:r>
            <a:r>
              <a:rPr lang="en-US" dirty="0" err="1"/>
              <a:t>Iterables</a:t>
            </a:r>
            <a:r>
              <a:rPr lang="en-US" dirty="0"/>
              <a:t>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“Deferred execution” – generated on demand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Pull-based sequence. E.g., </a:t>
            </a:r>
            <a:r>
              <a:rPr lang="en-US" dirty="0">
                <a:latin typeface="Consolas" panose="020B0609020204030204" pitchFamily="49" charset="0"/>
              </a:rPr>
              <a:t>foreach</a:t>
            </a:r>
            <a:r>
              <a:rPr lang="en-US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Async streams: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Still deferred execution. Still pull-based.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“Get Next Item” is asynchronous.</a:t>
            </a:r>
          </a:p>
          <a:p>
            <a:pPr marL="1030290" lvl="2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</a:rPr>
              <a:t>MoveNext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MoveNextAsync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(C#) /</a:t>
            </a:r>
            <a:r>
              <a:rPr lang="en-US" dirty="0">
                <a:latin typeface="Consolas" panose="020B0609020204030204" pitchFamily="49" charset="0"/>
              </a:rPr>
              <a:t> next </a:t>
            </a:r>
            <a:r>
              <a:rPr lang="en-US" dirty="0"/>
              <a:t>(JS) /</a:t>
            </a:r>
            <a:r>
              <a:rPr lang="en-US" dirty="0">
                <a:latin typeface="Consolas" panose="020B0609020204030204" pitchFamily="49" charset="0"/>
              </a:rPr>
              <a:t> __next__, __</a:t>
            </a:r>
            <a:r>
              <a:rPr lang="en-US" dirty="0" err="1">
                <a:latin typeface="Consolas" panose="020B0609020204030204" pitchFamily="49" charset="0"/>
              </a:rPr>
              <a:t>anext</a:t>
            </a:r>
            <a:r>
              <a:rPr lang="en-US" dirty="0">
                <a:latin typeface="Consolas" panose="020B0609020204030204" pitchFamily="49" charset="0"/>
              </a:rPr>
              <a:t>__ </a:t>
            </a:r>
            <a:r>
              <a:rPr lang="en-US" dirty="0">
                <a:latin typeface="+mn-lt"/>
              </a:rPr>
              <a:t>(Python)</a:t>
            </a:r>
            <a:endParaRPr lang="en-US" dirty="0">
              <a:latin typeface="Consolas" panose="020B0609020204030204" pitchFamily="49" charset="0"/>
            </a:endParaRPr>
          </a:p>
          <a:p>
            <a:pPr marL="1030290" lvl="2" indent="-457200">
              <a:buFont typeface="Arial" panose="020B0604020202020204" pitchFamily="34" charset="0"/>
              <a:buChar char="•"/>
            </a:pPr>
            <a:r>
              <a:rPr lang="en-US" dirty="0"/>
              <a:t>Allows asynchronous enumerators/generators/</a:t>
            </a:r>
            <a:r>
              <a:rPr lang="en-US" dirty="0" err="1"/>
              <a:t>iterables</a:t>
            </a:r>
            <a:r>
              <a:rPr lang="en-US" dirty="0"/>
              <a:t>.</a:t>
            </a:r>
          </a:p>
          <a:p>
            <a:pPr marL="1030290" lvl="2" indent="-457200">
              <a:buFont typeface="Arial" panose="020B0604020202020204" pitchFamily="34" charset="0"/>
              <a:buChar char="•"/>
            </a:pPr>
            <a:r>
              <a:rPr lang="en-US" dirty="0"/>
              <a:t>Requires asynchronous consumers.</a:t>
            </a:r>
          </a:p>
        </p:txBody>
      </p:sp>
    </p:spTree>
    <p:extLst>
      <p:ext uri="{BB962C8B-B14F-4D97-AF65-F5344CB8AC3E}">
        <p14:creationId xmlns:p14="http://schemas.microsoft.com/office/powerpoint/2010/main" val="24127836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3FA40C-50A8-4788-AC2C-0DFB877CE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</a:t>
            </a:r>
          </a:p>
        </p:txBody>
      </p:sp>
    </p:spTree>
    <p:extLst>
      <p:ext uri="{BB962C8B-B14F-4D97-AF65-F5344CB8AC3E}">
        <p14:creationId xmlns:p14="http://schemas.microsoft.com/office/powerpoint/2010/main" val="21886501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Real-world benefits from asynchrony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956374"/>
              </p:ext>
            </p:extLst>
          </p:nvPr>
        </p:nvGraphicFramePr>
        <p:xfrm>
          <a:off x="1179478" y="2215459"/>
          <a:ext cx="9833044" cy="3316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165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328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Client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Server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281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Responsiveness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Scalability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8089">
                <a:tc>
                  <a:txBody>
                    <a:bodyPr/>
                    <a:lstStyle/>
                    <a:p>
                      <a:r>
                        <a:rPr lang="en-US" sz="2400" dirty="0"/>
                        <a:t>Keep UI thread 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Minimize threads used to</a:t>
                      </a:r>
                      <a:r>
                        <a:rPr lang="en-US" sz="2400" baseline="0" dirty="0"/>
                        <a:t> serve requests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281">
                <a:tc>
                  <a:txBody>
                    <a:bodyPr/>
                    <a:lstStyle/>
                    <a:p>
                      <a:r>
                        <a:rPr lang="en-US" sz="2400" dirty="0"/>
                        <a:t>Better 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10x-100x scalability</a:t>
                      </a:r>
                      <a:r>
                        <a:rPr lang="en-US" sz="2400" baseline="0" dirty="0"/>
                        <a:t> (same box)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281">
                <a:tc>
                  <a:txBody>
                    <a:bodyPr/>
                    <a:lstStyle/>
                    <a:p>
                      <a:r>
                        <a:rPr lang="en-US" sz="2400" dirty="0"/>
                        <a:t>Required</a:t>
                      </a:r>
                      <a:r>
                        <a:rPr lang="en-US" sz="2400" baseline="0" dirty="0"/>
                        <a:t> by many app stores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Faster</a:t>
                      </a:r>
                      <a:r>
                        <a:rPr lang="en-US" sz="2400" baseline="0" dirty="0"/>
                        <a:t> response to bursting traffic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21095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8263A-0B1D-40AC-9B70-C45B6BCFD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3146D-606C-43B7-9552-82F4906A19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07212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From three perspectives: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Enumerables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Observables</a:t>
            </a:r>
          </a:p>
        </p:txBody>
      </p:sp>
    </p:spTree>
    <p:extLst>
      <p:ext uri="{BB962C8B-B14F-4D97-AF65-F5344CB8AC3E}">
        <p14:creationId xmlns:p14="http://schemas.microsoft.com/office/powerpoint/2010/main" val="8781547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 (vs Enumerable)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6FE74-BA34-41D7-8E63-1FC788AC39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669531"/>
          </a:xfrm>
        </p:spPr>
        <p:txBody>
          <a:bodyPr/>
          <a:lstStyle/>
          <a:p>
            <a:r>
              <a:rPr lang="en-US" dirty="0"/>
              <a:t>What we have: Enumerable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Enumerables</a:t>
            </a:r>
            <a:r>
              <a:rPr lang="en-US" dirty="0"/>
              <a:t> are synchronous.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Tasks/async/await are also available, and are asynchronous.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What we want: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 want to do asynchronous work during enumeration.</a:t>
            </a:r>
          </a:p>
        </p:txBody>
      </p:sp>
    </p:spTree>
    <p:extLst>
      <p:ext uri="{BB962C8B-B14F-4D97-AF65-F5344CB8AC3E}">
        <p14:creationId xmlns:p14="http://schemas.microsoft.com/office/powerpoint/2010/main" val="127238557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 (vs Task)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6FE74-BA34-41D7-8E63-1FC788AC39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669531"/>
          </a:xfrm>
        </p:spPr>
        <p:txBody>
          <a:bodyPr/>
          <a:lstStyle/>
          <a:p>
            <a:r>
              <a:rPr lang="en-US" dirty="0"/>
              <a:t>What we have: Task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Tasks only produce a result once.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Enumerables</a:t>
            </a:r>
            <a:r>
              <a:rPr lang="en-US" dirty="0"/>
              <a:t> can generate multiple results.</a:t>
            </a:r>
          </a:p>
          <a:p>
            <a:endParaRPr lang="en-US" dirty="0"/>
          </a:p>
          <a:p>
            <a:r>
              <a:rPr lang="en-US" dirty="0"/>
              <a:t>What we want: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 want to generate multiple results asynchronously.</a:t>
            </a:r>
          </a:p>
        </p:txBody>
      </p:sp>
    </p:spTree>
    <p:extLst>
      <p:ext uri="{BB962C8B-B14F-4D97-AF65-F5344CB8AC3E}">
        <p14:creationId xmlns:p14="http://schemas.microsoft.com/office/powerpoint/2010/main" val="217945185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 (vs Observable)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6FE74-BA34-41D7-8E63-1FC788AC39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710457"/>
          </a:xfrm>
        </p:spPr>
        <p:txBody>
          <a:bodyPr/>
          <a:lstStyle/>
          <a:p>
            <a:r>
              <a:rPr lang="en-US" dirty="0"/>
              <a:t>What we have: Observable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Asynchronous and multi-valued.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What we want: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More natural consumption.</a:t>
            </a:r>
            <a:br>
              <a:rPr lang="en-US" dirty="0"/>
            </a:br>
            <a:r>
              <a:rPr lang="en-US" dirty="0"/>
              <a:t>E.g.,</a:t>
            </a:r>
            <a:r>
              <a:rPr lang="en-US" dirty="0">
                <a:latin typeface="Consolas" panose="020B0609020204030204" pitchFamily="49" charset="0"/>
              </a:rPr>
              <a:t> foreach </a:t>
            </a:r>
            <a:r>
              <a:rPr lang="en-US" dirty="0"/>
              <a:t>or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subscriptions.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Lower training bar.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 err="1"/>
              <a:t>Enumerables</a:t>
            </a:r>
            <a:r>
              <a:rPr lang="en-US" dirty="0"/>
              <a:t> and tasks have natural consumption.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“Natural consumption” is code for “pull-based”.</a:t>
            </a:r>
          </a:p>
        </p:txBody>
      </p:sp>
    </p:spTree>
    <p:extLst>
      <p:ext uri="{BB962C8B-B14F-4D97-AF65-F5344CB8AC3E}">
        <p14:creationId xmlns:p14="http://schemas.microsoft.com/office/powerpoint/2010/main" val="34437820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AF64-148C-43C3-BDEB-FF2159741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Async Streams?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07E9B9-8CB2-40BC-81C8-C4B8A08FAF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27990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Summary of three different perspectives: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32874DF-E6C1-418B-82B0-86EF31629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298741"/>
              </p:ext>
            </p:extLst>
          </p:nvPr>
        </p:nvGraphicFramePr>
        <p:xfrm>
          <a:off x="269239" y="2796985"/>
          <a:ext cx="11653521" cy="2431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0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3424">
                  <a:extLst>
                    <a:ext uri="{9D8B030D-6E8A-4147-A177-3AD203B41FA5}">
                      <a16:colId xmlns:a16="http://schemas.microsoft.com/office/drawing/2014/main" val="520381030"/>
                    </a:ext>
                  </a:extLst>
                </a:gridCol>
                <a:gridCol w="42395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79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Compared to…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which is…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IAsyncEnumerable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  <a:r>
                        <a:rPr lang="en-US" sz="2400" dirty="0"/>
                        <a:t> is…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IEnumerable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  <a:endParaRPr lang="en-US" sz="24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synchronous</a:t>
                      </a:r>
                      <a:endParaRPr lang="en-US" sz="24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asynchronous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</a:rPr>
                        <a:t>Task&lt;T&gt;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single value</a:t>
                      </a:r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multiple values</a:t>
                      </a:r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pPr marL="0" marR="0" lvl="0" indent="0" algn="ctr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IObservable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push-based</a:t>
                      </a:r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pull-based</a:t>
                      </a:r>
                      <a:endParaRPr lang="en-US" sz="2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11940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Async Streams Fit In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650074"/>
              </p:ext>
            </p:extLst>
          </p:nvPr>
        </p:nvGraphicFramePr>
        <p:xfrm>
          <a:off x="784696" y="1670711"/>
          <a:ext cx="10622608" cy="42554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11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13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792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Desired Access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Return Type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Single value, synchronous</a:t>
                      </a:r>
                      <a:endParaRPr lang="en-US" sz="24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</a:rPr>
                        <a:t>T</a:t>
                      </a:r>
                      <a:endParaRPr lang="en-US" sz="2400" i="1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r>
                        <a:rPr lang="en-US" sz="2400" dirty="0"/>
                        <a:t>Multiple values, synchronous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IEnumerable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r>
                        <a:rPr lang="en-US" sz="2400" dirty="0"/>
                        <a:t>Single value, asynchronous (pull)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</a:rPr>
                        <a:t>Task&lt;T&gt;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r>
                        <a:rPr lang="en-US" sz="2400" dirty="0"/>
                        <a:t>Single value, asynchronous (push)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IObservable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r>
                        <a:rPr lang="en-US" sz="2400" dirty="0"/>
                        <a:t>Multiple values, asynchronous (pull)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IAsyncEnumerable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9027100"/>
                  </a:ext>
                </a:extLst>
              </a:tr>
              <a:tr h="607923">
                <a:tc>
                  <a:txBody>
                    <a:bodyPr/>
                    <a:lstStyle/>
                    <a:p>
                      <a:r>
                        <a:rPr lang="en-US" sz="2400" dirty="0"/>
                        <a:t>Multiple values, asynchronous (push)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nsolas" panose="020B0609020204030204" pitchFamily="49" charset="0"/>
                        </a:rPr>
                        <a:t>IObservable</a:t>
                      </a:r>
                      <a:r>
                        <a:rPr lang="en-US" sz="2400" dirty="0">
                          <a:latin typeface="Consolas" panose="020B0609020204030204" pitchFamily="49" charset="0"/>
                        </a:rPr>
                        <a:t>&lt;T&gt;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3630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296424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C21825-D49A-A948-B963-9BACB9B85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F95E29-29B0-4EFF-8A1F-D294EA727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Async Streams</a:t>
            </a:r>
          </a:p>
        </p:txBody>
      </p:sp>
    </p:spTree>
    <p:extLst>
      <p:ext uri="{BB962C8B-B14F-4D97-AF65-F5344CB8AC3E}">
        <p14:creationId xmlns:p14="http://schemas.microsoft.com/office/powerpoint/2010/main" val="52626836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CC80A0-092C-44BB-BA39-B39941272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Async Streams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959FC-7544-4A2D-B561-3B1029B750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647106"/>
          </a:xfrm>
        </p:spPr>
        <p:txBody>
          <a:bodyPr/>
          <a:lstStyle/>
          <a:p>
            <a:r>
              <a:rPr lang="en-US" dirty="0"/>
              <a:t>C#: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Return type is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IAsyncEnumerable</a:t>
            </a:r>
            <a:r>
              <a:rPr lang="en-US" dirty="0">
                <a:latin typeface="Consolas" panose="020B0609020204030204" pitchFamily="49" charset="0"/>
              </a:rPr>
              <a:t>&lt;T&gt;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and</a:t>
            </a:r>
            <a:r>
              <a:rPr lang="en-US" dirty="0">
                <a:latin typeface="Consolas" panose="020B0609020204030204" pitchFamily="49" charset="0"/>
              </a:rPr>
              <a:t> yield return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err="1"/>
              <a:t>Javascript</a:t>
            </a:r>
            <a:r>
              <a:rPr lang="en-US" dirty="0"/>
              <a:t>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and</a:t>
            </a:r>
            <a:r>
              <a:rPr lang="en-US" dirty="0">
                <a:latin typeface="Consolas" panose="020B0609020204030204" pitchFamily="49" charset="0"/>
              </a:rPr>
              <a:t> yield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function* </a:t>
            </a:r>
            <a:r>
              <a:rPr lang="en-US" dirty="0"/>
              <a:t>function.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Python: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and</a:t>
            </a:r>
            <a:r>
              <a:rPr lang="en-US" dirty="0">
                <a:latin typeface="Consolas" panose="020B0609020204030204" pitchFamily="49" charset="0"/>
              </a:rPr>
              <a:t> yield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method.</a:t>
            </a:r>
          </a:p>
        </p:txBody>
      </p:sp>
    </p:spTree>
    <p:extLst>
      <p:ext uri="{BB962C8B-B14F-4D97-AF65-F5344CB8AC3E}">
        <p14:creationId xmlns:p14="http://schemas.microsoft.com/office/powerpoint/2010/main" val="127078144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+ Yield Return</a:t>
            </a:r>
            <a:br>
              <a:rPr lang="en-US" dirty="0"/>
            </a:br>
            <a:r>
              <a:rPr lang="en-US" dirty="0" err="1"/>
              <a:t>Sorta</a:t>
            </a:r>
            <a:r>
              <a:rPr lang="en-US" dirty="0"/>
              <a:t>-Demo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8C068-300D-4794-8F8D-03F23D71F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We end up with </a:t>
            </a:r>
            <a:r>
              <a:rPr lang="en-US" i="1" dirty="0"/>
              <a:t>both:</a:t>
            </a:r>
            <a:br>
              <a:rPr lang="en-US" i="1" dirty="0"/>
            </a:br>
            <a:r>
              <a:rPr lang="en-US" dirty="0"/>
              <a:t>Deferred execution </a:t>
            </a:r>
            <a:r>
              <a:rPr lang="en-US" i="1" dirty="0"/>
              <a:t>and</a:t>
            </a:r>
            <a:r>
              <a:rPr lang="en-US" dirty="0"/>
              <a:t> asynchronous pausing.</a:t>
            </a:r>
          </a:p>
        </p:txBody>
      </p:sp>
    </p:spTree>
    <p:extLst>
      <p:ext uri="{BB962C8B-B14F-4D97-AF65-F5344CB8AC3E}">
        <p14:creationId xmlns:p14="http://schemas.microsoft.com/office/powerpoint/2010/main" val="318505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F95E29-29B0-4EFF-8A1F-D294EA727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Streams:</a:t>
            </a:r>
            <a:br>
              <a:rPr lang="en-US" dirty="0"/>
            </a:br>
            <a:r>
              <a:rPr lang="en-US" dirty="0"/>
              <a:t>The Async Part</a:t>
            </a:r>
          </a:p>
        </p:txBody>
      </p:sp>
    </p:spTree>
    <p:extLst>
      <p:ext uri="{BB962C8B-B14F-4D97-AF65-F5344CB8AC3E}">
        <p14:creationId xmlns:p14="http://schemas.microsoft.com/office/powerpoint/2010/main" val="151149291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4575A4-07FD-466D-AA25-E3A93922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the Asynchrony Is (C#)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514EDD7-0AE3-4494-92D7-3DDC569A588B}"/>
              </a:ext>
            </a:extLst>
          </p:cNvPr>
          <p:cNvSpPr txBox="1">
            <a:spLocks/>
          </p:cNvSpPr>
          <p:nvPr/>
        </p:nvSpPr>
        <p:spPr>
          <a:xfrm>
            <a:off x="269241" y="2770264"/>
            <a:ext cx="4280456" cy="276998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dirty="0" err="1">
                <a:latin typeface="Consolas" panose="020B0609020204030204" pitchFamily="49" charset="0"/>
              </a:rPr>
              <a:t>IEnumerator</a:t>
            </a:r>
            <a:r>
              <a:rPr lang="en-US" sz="2800" dirty="0">
                <a:latin typeface="Consolas" panose="020B0609020204030204" pitchFamily="49" charset="0"/>
              </a:rPr>
              <a:t>&lt;out T&gt;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  : </a:t>
            </a:r>
            <a:r>
              <a:rPr lang="en-US" sz="2800" dirty="0" err="1">
                <a:latin typeface="Consolas" panose="020B0609020204030204" pitchFamily="49" charset="0"/>
              </a:rPr>
              <a:t>IDisposable</a:t>
            </a:r>
            <a:endParaRPr lang="en-US" sz="2800" dirty="0"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T Current { get; }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bool </a:t>
            </a:r>
            <a:r>
              <a:rPr lang="en-US" sz="2800" dirty="0" err="1">
                <a:latin typeface="Consolas" panose="020B0609020204030204" pitchFamily="49" charset="0"/>
              </a:rPr>
              <a:t>MoveNext</a:t>
            </a:r>
            <a:r>
              <a:rPr lang="en-US" sz="2800" dirty="0">
                <a:latin typeface="Consolas" panose="020B0609020204030204" pitchFamily="49" charset="0"/>
              </a:rPr>
              <a:t>();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96B0873-D7A1-4225-A04C-336A5C97B78F}"/>
              </a:ext>
            </a:extLst>
          </p:cNvPr>
          <p:cNvSpPr txBox="1">
            <a:spLocks/>
          </p:cNvSpPr>
          <p:nvPr/>
        </p:nvSpPr>
        <p:spPr>
          <a:xfrm>
            <a:off x="4962292" y="2770264"/>
            <a:ext cx="6960470" cy="2769989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8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IAsyncEnumerator</a:t>
            </a:r>
            <a:r>
              <a:rPr lang="en-US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&lt;out T&gt;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    :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Segoe UI" pitchFamily="34" charset="0"/>
              </a:rPr>
              <a:t>IAsyncDisposable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Segoe UI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  T </a:t>
            </a:r>
            <a:r>
              <a:rPr lang="fr-FR" sz="28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Current</a:t>
            </a:r>
            <a:r>
              <a:rPr lang="fr-FR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 { </a:t>
            </a:r>
            <a:r>
              <a:rPr lang="fr-FR" sz="28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get</a:t>
            </a:r>
            <a:r>
              <a:rPr lang="fr-FR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;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Segoe UI" pitchFamily="34" charset="0"/>
              </a:rPr>
              <a:t>ValueTask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Segoe UI" pitchFamily="34" charset="0"/>
              </a:rPr>
              <a:t>&lt;bool&gt;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Segoe UI" pitchFamily="34" charset="0"/>
              </a:rPr>
              <a:t>MoveNextAsync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Segoe UI" pitchFamily="34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Segoe UI" pitchFamily="34" charset="0"/>
              </a:rPr>
              <a:t>}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654A50C-6C8A-4AEE-A66B-0F4DB7D76D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682495"/>
          </a:xfrm>
        </p:spPr>
        <p:txBody>
          <a:bodyPr/>
          <a:lstStyle/>
          <a:p>
            <a:r>
              <a:rPr lang="en-US" dirty="0"/>
              <a:t>“Get Next Item” (as used by</a:t>
            </a:r>
            <a:r>
              <a:rPr lang="en-US" dirty="0">
                <a:latin typeface="Consolas" panose="020B0609020204030204" pitchFamily="49" charset="0"/>
              </a:rPr>
              <a:t> foreach</a:t>
            </a:r>
            <a:r>
              <a:rPr lang="en-US" dirty="0"/>
              <a:t>) is asynchronous:</a:t>
            </a:r>
          </a:p>
        </p:txBody>
      </p:sp>
    </p:spTree>
    <p:extLst>
      <p:ext uri="{BB962C8B-B14F-4D97-AF65-F5344CB8AC3E}">
        <p14:creationId xmlns:p14="http://schemas.microsoft.com/office/powerpoint/2010/main" val="91630542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525423-D8AD-4C49-9DF9-82108FF7A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F55D-1483-4151-A5EC-AE06519BF3D1}"/>
              </a:ext>
            </a:extLst>
          </p:cNvPr>
          <p:cNvSpPr txBox="1">
            <a:spLocks/>
          </p:cNvSpPr>
          <p:nvPr/>
        </p:nvSpPr>
        <p:spPr>
          <a:xfrm>
            <a:off x="2614961" y="3097393"/>
            <a:ext cx="6962077" cy="363176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using (var e = </a:t>
            </a:r>
            <a:r>
              <a:rPr lang="en-US" sz="2800" dirty="0" err="1">
                <a:latin typeface="Consolas" panose="020B0609020204030204" pitchFamily="49" charset="0"/>
              </a:rPr>
              <a:t>s.GetEnumerator</a:t>
            </a:r>
            <a:r>
              <a:rPr lang="en-US" sz="2800" dirty="0">
                <a:latin typeface="Consolas" panose="020B0609020204030204" pitchFamily="49" charset="0"/>
              </a:rPr>
              <a:t>())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while (</a:t>
            </a:r>
            <a:r>
              <a:rPr lang="en-US" sz="2800" dirty="0" err="1">
                <a:latin typeface="Consolas" panose="020B0609020204030204" pitchFamily="49" charset="0"/>
              </a:rPr>
              <a:t>e.MoveNext</a:t>
            </a:r>
            <a:r>
              <a:rPr lang="en-US" sz="2800" dirty="0">
                <a:latin typeface="Consolas" panose="020B0609020204030204" pitchFamily="49" charset="0"/>
              </a:rPr>
              <a:t>())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  var 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 = </a:t>
            </a:r>
            <a:r>
              <a:rPr lang="en-US" sz="2800" dirty="0" err="1">
                <a:latin typeface="Consolas" panose="020B0609020204030204" pitchFamily="49" charset="0"/>
              </a:rPr>
              <a:t>e.Current</a:t>
            </a:r>
            <a:r>
              <a:rPr lang="en-US" sz="2800" dirty="0"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</a:rPr>
              <a:t>Console.WriteLine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}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B8DAA2-B8B6-41EC-8040-5BABCA23373E}"/>
              </a:ext>
            </a:extLst>
          </p:cNvPr>
          <p:cNvSpPr txBox="1">
            <a:spLocks/>
          </p:cNvSpPr>
          <p:nvPr/>
        </p:nvSpPr>
        <p:spPr>
          <a:xfrm>
            <a:off x="266920" y="1189178"/>
            <a:ext cx="4860323" cy="190821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foreach (var 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 in s)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</a:t>
            </a:r>
            <a:r>
              <a:rPr lang="en-US" sz="2800" dirty="0" err="1">
                <a:latin typeface="Consolas" panose="020B0609020204030204" pitchFamily="49" charset="0"/>
              </a:rPr>
              <a:t>Console.WriteLine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7432694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525423-D8AD-4C49-9DF9-82108FF7A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 foreach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F55D-1483-4151-A5EC-AE06519BF3D1}"/>
              </a:ext>
            </a:extLst>
          </p:cNvPr>
          <p:cNvSpPr txBox="1">
            <a:spLocks/>
          </p:cNvSpPr>
          <p:nvPr/>
        </p:nvSpPr>
        <p:spPr>
          <a:xfrm>
            <a:off x="1565817" y="3094747"/>
            <a:ext cx="9060366" cy="363176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</a:rPr>
              <a:t> using (var e = </a:t>
            </a:r>
            <a:r>
              <a:rPr lang="en-US" sz="2800" dirty="0" err="1">
                <a:latin typeface="Consolas" panose="020B0609020204030204" pitchFamily="49" charset="0"/>
              </a:rPr>
              <a:t>s.Get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 err="1">
                <a:latin typeface="Consolas" panose="020B0609020204030204" pitchFamily="49" charset="0"/>
              </a:rPr>
              <a:t>Enumerator</a:t>
            </a:r>
            <a:r>
              <a:rPr lang="en-US" sz="2800" dirty="0">
                <a:latin typeface="Consolas" panose="020B0609020204030204" pitchFamily="49" charset="0"/>
              </a:rPr>
              <a:t>())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while 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en-US" sz="2800" dirty="0" err="1">
                <a:latin typeface="Consolas" panose="020B0609020204030204" pitchFamily="49" charset="0"/>
              </a:rPr>
              <a:t>e.MoveNext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latin typeface="Consolas" panose="020B0609020204030204" pitchFamily="49" charset="0"/>
              </a:rPr>
              <a:t>())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  var 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 = </a:t>
            </a:r>
            <a:r>
              <a:rPr lang="en-US" sz="2800" dirty="0" err="1">
                <a:latin typeface="Consolas" panose="020B0609020204030204" pitchFamily="49" charset="0"/>
              </a:rPr>
              <a:t>e.Current</a:t>
            </a:r>
            <a:r>
              <a:rPr lang="en-US" sz="2800" dirty="0"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</a:rPr>
              <a:t>Console.WriteLine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}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B8DAA2-B8B6-41EC-8040-5BABCA23373E}"/>
              </a:ext>
            </a:extLst>
          </p:cNvPr>
          <p:cNvSpPr txBox="1">
            <a:spLocks/>
          </p:cNvSpPr>
          <p:nvPr/>
        </p:nvSpPr>
        <p:spPr>
          <a:xfrm>
            <a:off x="266920" y="1189178"/>
            <a:ext cx="5420202" cy="190821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</a:rPr>
              <a:t> foreach (var 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 in s)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  </a:t>
            </a:r>
            <a:r>
              <a:rPr lang="en-US" sz="2800" dirty="0" err="1">
                <a:latin typeface="Consolas" panose="020B0609020204030204" pitchFamily="49" charset="0"/>
              </a:rPr>
              <a:t>Console.WriteLine</a:t>
            </a:r>
            <a:r>
              <a:rPr lang="en-US" sz="2800" dirty="0">
                <a:latin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</a:rPr>
              <a:t>i</a:t>
            </a:r>
            <a:r>
              <a:rPr lang="en-US" sz="2800" dirty="0"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en-US" sz="2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163894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CC80A0-092C-44BB-BA39-B39941272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ValueTask</a:t>
            </a:r>
            <a:r>
              <a:rPr lang="en-US" dirty="0"/>
              <a:t> (C#)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959FC-7544-4A2D-B561-3B1029B750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484176"/>
          </a:xfrm>
        </p:spPr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ValueTask</a:t>
            </a:r>
            <a:r>
              <a:rPr lang="en-US" dirty="0">
                <a:latin typeface="Consolas" panose="020B0609020204030204" pitchFamily="49" charset="0"/>
              </a:rPr>
              <a:t>&lt;T&gt; </a:t>
            </a:r>
            <a:r>
              <a:rPr lang="en-US" dirty="0"/>
              <a:t>is a more efficient</a:t>
            </a:r>
            <a:r>
              <a:rPr lang="en-US" dirty="0">
                <a:latin typeface="Consolas" panose="020B0609020204030204" pitchFamily="49" charset="0"/>
              </a:rPr>
              <a:t> Task&lt;T&gt;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Particularly if the result is commonly synchronous.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Usage restriction: </a:t>
            </a:r>
            <a:r>
              <a:rPr lang="en-US" b="1" dirty="0"/>
              <a:t>Only consume once!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“Consume” means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AsTask</a:t>
            </a:r>
            <a:endParaRPr lang="en-US" dirty="0">
              <a:latin typeface="Consolas" panose="020B0609020204030204" pitchFamily="49" charset="0"/>
            </a:endParaRP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Other properties may behave differently than</a:t>
            </a:r>
            <a:r>
              <a:rPr lang="en-US" dirty="0">
                <a:latin typeface="Consolas" panose="020B0609020204030204" pitchFamily="49" charset="0"/>
              </a:rPr>
              <a:t> Task&lt;T&gt;</a:t>
            </a:r>
            <a:endParaRPr lang="en-US" dirty="0">
              <a:latin typeface="+mn-lt"/>
            </a:endParaRP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</a:rPr>
              <a:t>Result </a:t>
            </a:r>
            <a:r>
              <a:rPr lang="en-US" dirty="0">
                <a:latin typeface="+mn-lt"/>
              </a:rPr>
              <a:t>is invalid until the value task has completed.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Same for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GetAwaiter</a:t>
            </a:r>
            <a:r>
              <a:rPr lang="en-US" dirty="0">
                <a:latin typeface="Consolas" panose="020B0609020204030204" pitchFamily="49" charset="0"/>
              </a:rPr>
              <a:t>().</a:t>
            </a:r>
            <a:r>
              <a:rPr lang="en-US" dirty="0" err="1">
                <a:latin typeface="Consolas" panose="020B0609020204030204" pitchFamily="49" charset="0"/>
              </a:rPr>
              <a:t>GetResult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05614819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958BB4-46E0-4E66-8BD6-9434E84C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Consuming Async Streams</a:t>
            </a:r>
          </a:p>
        </p:txBody>
      </p:sp>
    </p:spTree>
    <p:extLst>
      <p:ext uri="{BB962C8B-B14F-4D97-AF65-F5344CB8AC3E}">
        <p14:creationId xmlns:p14="http://schemas.microsoft.com/office/powerpoint/2010/main" val="404991224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A4283-E4F6-4A3D-B142-A99457E2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Usage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74E5E-EE1F-4A84-B870-D2D36C9080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5081584"/>
          </a:xfrm>
        </p:spPr>
        <p:txBody>
          <a:bodyPr/>
          <a:lstStyle/>
          <a:p>
            <a:r>
              <a:rPr lang="en-US" dirty="0"/>
              <a:t>C#: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await foreach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JavaScript: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foreach await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function.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Python: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async for </a:t>
            </a:r>
            <a:r>
              <a:rPr lang="en-US" dirty="0"/>
              <a:t>in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A word on exceptions</a:t>
            </a:r>
          </a:p>
        </p:txBody>
      </p:sp>
    </p:spTree>
    <p:extLst>
      <p:ext uri="{BB962C8B-B14F-4D97-AF65-F5344CB8AC3E}">
        <p14:creationId xmlns:p14="http://schemas.microsoft.com/office/powerpoint/2010/main" val="373347707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guy?</a:t>
            </a:r>
          </a:p>
        </p:txBody>
      </p:sp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09" y="4769939"/>
            <a:ext cx="3435985" cy="138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0894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Consuming Async Streams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8C068-300D-4794-8F8D-03F23D71F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1" y="3877279"/>
            <a:ext cx="9859116" cy="1793881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await foreach </a:t>
            </a:r>
            <a:r>
              <a:rPr lang="en-US" dirty="0"/>
              <a:t>supports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ConfigureAwait</a:t>
            </a:r>
            <a:r>
              <a:rPr lang="en-US" dirty="0">
                <a:latin typeface="Consolas" panose="020B0609020204030204" pitchFamily="49" charset="0"/>
              </a:rPr>
              <a:t>(false)</a:t>
            </a:r>
          </a:p>
        </p:txBody>
      </p:sp>
    </p:spTree>
    <p:extLst>
      <p:ext uri="{BB962C8B-B14F-4D97-AF65-F5344CB8AC3E}">
        <p14:creationId xmlns:p14="http://schemas.microsoft.com/office/powerpoint/2010/main" val="246923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B19690-7A53-41C5-87DA-D44F01604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Streams Use Case</a:t>
            </a:r>
          </a:p>
        </p:txBody>
      </p:sp>
    </p:spTree>
    <p:extLst>
      <p:ext uri="{BB962C8B-B14F-4D97-AF65-F5344CB8AC3E}">
        <p14:creationId xmlns:p14="http://schemas.microsoft.com/office/powerpoint/2010/main" val="107283226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Paging API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8C068-300D-4794-8F8D-03F23D71F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3938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Anti-Use Case: Notification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6FE74-BA34-41D7-8E63-1FC788AC39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167359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E.g.: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SignalR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Semi-HTTP multi-response streams (stock quotes)</a:t>
            </a:r>
          </a:p>
          <a:p>
            <a:endParaRPr lang="en-US" dirty="0"/>
          </a:p>
          <a:p>
            <a:r>
              <a:rPr lang="en-US" dirty="0"/>
              <a:t>Anything with a </a:t>
            </a:r>
            <a:r>
              <a:rPr lang="en-US" i="1" dirty="0"/>
              <a:t>subscribe + multiple updates + unsubscribe</a:t>
            </a:r>
            <a:r>
              <a:rPr lang="en-US" dirty="0"/>
              <a:t> system is a better fit for observables.</a:t>
            </a:r>
          </a:p>
        </p:txBody>
      </p:sp>
    </p:spTree>
    <p:extLst>
      <p:ext uri="{BB962C8B-B14F-4D97-AF65-F5344CB8AC3E}">
        <p14:creationId xmlns:p14="http://schemas.microsoft.com/office/powerpoint/2010/main" val="3429690854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5215C6-AD54-4636-B31F-92916D5B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LINQ to Async Streams</a:t>
            </a:r>
          </a:p>
        </p:txBody>
      </p:sp>
    </p:spTree>
    <p:extLst>
      <p:ext uri="{BB962C8B-B14F-4D97-AF65-F5344CB8AC3E}">
        <p14:creationId xmlns:p14="http://schemas.microsoft.com/office/powerpoint/2010/main" val="260262478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0A111-B0A2-4251-BEE7-0EE022B40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LINQ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5F2B3-0CB2-4447-AEA5-1E80A9A436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34367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NuGet: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System.Linq.Async</a:t>
            </a:r>
            <a:endParaRPr lang="en-US" dirty="0">
              <a:latin typeface="Consolas" panose="020B0609020204030204" pitchFamily="49" charset="0"/>
            </a:endParaRP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Community project, not Microsoft-supported.</a:t>
            </a:r>
          </a:p>
          <a:p>
            <a:endParaRPr lang="en-US" dirty="0"/>
          </a:p>
          <a:p>
            <a:r>
              <a:rPr lang="en-US" dirty="0"/>
              <a:t>All the standard operators: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</a:rPr>
              <a:t>Where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Select</a:t>
            </a:r>
            <a:r>
              <a:rPr lang="en-US" dirty="0"/>
              <a:t>, </a:t>
            </a:r>
            <a:r>
              <a:rPr lang="en-US" dirty="0" err="1">
                <a:latin typeface="Consolas" panose="020B0609020204030204" pitchFamily="49" charset="0"/>
              </a:rPr>
              <a:t>SelectMany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Join</a:t>
            </a:r>
            <a:r>
              <a:rPr lang="en-US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308614528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0A111-B0A2-4251-BEE7-0EE022B40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Lambdas in LINQ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5F2B3-0CB2-4447-AEA5-1E80A9A436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66953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LINQ-to-Streams has overloads for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lambdas: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</a:rPr>
              <a:t>WhereAwait</a:t>
            </a:r>
            <a:r>
              <a:rPr lang="en-US" dirty="0"/>
              <a:t>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onsolas" panose="020B0609020204030204" pitchFamily="49" charset="0"/>
              </a:rPr>
              <a:t>Await </a:t>
            </a:r>
            <a:r>
              <a:rPr lang="en-US" dirty="0"/>
              <a:t>suffix, since they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their delegates.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Return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IAsyncEnumerable</a:t>
            </a:r>
            <a:r>
              <a:rPr lang="en-US" dirty="0">
                <a:latin typeface="Consolas" panose="020B0609020204030204" pitchFamily="49" charset="0"/>
              </a:rPr>
              <a:t>&lt;T&gt; </a:t>
            </a:r>
            <a:r>
              <a:rPr lang="en-US" dirty="0"/>
              <a:t>so they chain naturally.</a:t>
            </a:r>
          </a:p>
        </p:txBody>
      </p:sp>
    </p:spTree>
    <p:extLst>
      <p:ext uri="{BB962C8B-B14F-4D97-AF65-F5344CB8AC3E}">
        <p14:creationId xmlns:p14="http://schemas.microsoft.com/office/powerpoint/2010/main" val="427500985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50A111-B0A2-4251-BEE7-0EE022B40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Awaiting Results in LINQ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A5F2B3-0CB2-4447-AEA5-1E80A9A436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167359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“Terminal” operators end in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since they return </a:t>
            </a:r>
            <a:r>
              <a:rPr lang="en-US" dirty="0" err="1"/>
              <a:t>awaitables</a:t>
            </a:r>
            <a:endParaRPr lang="en-US" dirty="0">
              <a:latin typeface="Consolas" panose="020B06090202040302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</a:rPr>
              <a:t>CountAsync</a:t>
            </a:r>
            <a:r>
              <a:rPr lang="en-US" dirty="0"/>
              <a:t>, etc.</a:t>
            </a:r>
          </a:p>
          <a:p>
            <a:endParaRPr lang="en-US" dirty="0"/>
          </a:p>
          <a:p>
            <a:r>
              <a:rPr lang="en-US" dirty="0"/>
              <a:t>Terminal operators also have overloads for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lambdas: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nsolas" panose="020B0609020204030204" pitchFamily="49" charset="0"/>
              </a:rPr>
              <a:t>CountAwaitAsync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729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9D63-17DB-407F-8D10-0EAE8D23B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Supercharging Regular LINQ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6FD9FC-4200-43D6-A2F8-A9CC875752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86434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When you have an ordinary LINQ expression,</a:t>
            </a:r>
          </a:p>
          <a:p>
            <a:r>
              <a:rPr lang="en-US" dirty="0"/>
              <a:t>	and you want to use an</a:t>
            </a:r>
            <a:r>
              <a:rPr lang="en-US" dirty="0">
                <a:latin typeface="Consolas" panose="020B0609020204030204" pitchFamily="49" charset="0"/>
              </a:rPr>
              <a:t> async </a:t>
            </a:r>
            <a:r>
              <a:rPr lang="en-US" dirty="0"/>
              <a:t>lambda (e.g., for</a:t>
            </a:r>
            <a:r>
              <a:rPr lang="en-US" dirty="0">
                <a:latin typeface="Consolas" panose="020B0609020204030204" pitchFamily="49" charset="0"/>
              </a:rPr>
              <a:t> Where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Your solution: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ToAsyncEnumerable</a:t>
            </a:r>
            <a:endParaRPr lang="en-US" dirty="0">
              <a:latin typeface="Consolas" panose="020B0609020204030204" pitchFamily="49" charset="0"/>
            </a:endParaRP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Then you can use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WhereAwait</a:t>
            </a:r>
            <a:r>
              <a:rPr lang="en-US" dirty="0">
                <a:latin typeface="+mn-lt"/>
              </a:rPr>
              <a:t>, etc.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(This does “lift” to an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IAsyncEnumerable</a:t>
            </a:r>
            <a:r>
              <a:rPr lang="en-US" dirty="0">
                <a:latin typeface="Consolas" panose="020B0609020204030204" pitchFamily="49" charset="0"/>
              </a:rPr>
              <a:t>&lt;T&gt;</a:t>
            </a:r>
            <a:r>
              <a:rPr lang="en-US" dirty="0">
                <a:latin typeface="+mn-lt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445976402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LINQ to Streams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8C068-300D-4794-8F8D-03F23D71F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1" y="3877279"/>
            <a:ext cx="9859116" cy="1793881"/>
          </a:xfrm>
        </p:spPr>
        <p:txBody>
          <a:bodyPr/>
          <a:lstStyle/>
          <a:p>
            <a:r>
              <a:rPr lang="en-US" dirty="0"/>
              <a:t>Demo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06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392" y="0"/>
            <a:ext cx="7989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9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0D0968-6A3B-4E7C-8B58-2762AF9C5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Cancelling Async Streams</a:t>
            </a:r>
          </a:p>
        </p:txBody>
      </p:sp>
    </p:spTree>
    <p:extLst>
      <p:ext uri="{BB962C8B-B14F-4D97-AF65-F5344CB8AC3E}">
        <p14:creationId xmlns:p14="http://schemas.microsoft.com/office/powerpoint/2010/main" val="2865241731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6654BF-7592-4C25-A408-38A983659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Responding to Cancellation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05A16-6E5A-4AEE-B662-A94D66E36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07212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Take 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CancellationToken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Apply the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EnumeratorCancellation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attribute.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This is new.</a:t>
            </a:r>
          </a:p>
        </p:txBody>
      </p:sp>
    </p:spTree>
    <p:extLst>
      <p:ext uri="{BB962C8B-B14F-4D97-AF65-F5344CB8AC3E}">
        <p14:creationId xmlns:p14="http://schemas.microsoft.com/office/powerpoint/2010/main" val="92423698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6654BF-7592-4C25-A408-38A983659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Requesting Cancellation (easy)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05A16-6E5A-4AEE-B662-A94D66E36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764766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The simple way: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Pass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CancellationToken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to the method returning an enumerable.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complex way: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WithCancellation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when enumerating.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Because </a:t>
            </a:r>
            <a:r>
              <a:rPr lang="en-US" i="1" dirty="0"/>
              <a:t>enumerators</a:t>
            </a:r>
            <a:r>
              <a:rPr lang="en-US" dirty="0"/>
              <a:t> are cancellable, not </a:t>
            </a:r>
            <a:r>
              <a:rPr lang="en-US" i="1" dirty="0" err="1"/>
              <a:t>enumerables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4087733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DDDBF-3305-44B6-B8BD-9D82E7A5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Streams &amp;</a:t>
            </a:r>
            <a:br>
              <a:rPr lang="en-US" dirty="0"/>
            </a:br>
            <a:r>
              <a:rPr lang="en-US" dirty="0"/>
              <a:t>Cancellation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8C068-300D-4794-8F8D-03F23D71F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9241" y="3877279"/>
            <a:ext cx="9859116" cy="1793881"/>
          </a:xfrm>
        </p:spPr>
        <p:txBody>
          <a:bodyPr/>
          <a:lstStyle/>
          <a:p>
            <a:r>
              <a:rPr lang="en-US" dirty="0"/>
              <a:t>Demo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21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529" y="1103070"/>
            <a:ext cx="3129100" cy="39817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5930" y="3296644"/>
            <a:ext cx="2912785" cy="470898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Go forth and be awesome!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95786" y="5084852"/>
            <a:ext cx="3003707" cy="346249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900" dirty="0"/>
              <a:t>Image from </a:t>
            </a:r>
            <a:r>
              <a:rPr lang="en-US" sz="900" dirty="0" err="1"/>
              <a:t>Etsy</a:t>
            </a:r>
            <a:r>
              <a:rPr lang="en-US" sz="900" dirty="0"/>
              <a:t> user </a:t>
            </a:r>
            <a:r>
              <a:rPr lang="en-US" sz="900" dirty="0" err="1"/>
              <a:t>Rosewine</a:t>
            </a:r>
            <a:r>
              <a:rPr lang="en-US" sz="900" dirty="0"/>
              <a:t>; used with permission</a:t>
            </a:r>
          </a:p>
        </p:txBody>
      </p:sp>
    </p:spTree>
    <p:extLst>
      <p:ext uri="{BB962C8B-B14F-4D97-AF65-F5344CB8AC3E}">
        <p14:creationId xmlns:p14="http://schemas.microsoft.com/office/powerpoint/2010/main" val="3243594767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7636B-FB41-AE45-B915-F2BAFA9BF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790" y="0"/>
            <a:ext cx="5226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82790" y="467"/>
            <a:ext cx="5226423" cy="685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2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32DFFA-E7DC-4C1B-AE98-F8CD871F49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Brief History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Async Invasion</a:t>
            </a:r>
          </a:p>
        </p:txBody>
      </p:sp>
    </p:spTree>
    <p:extLst>
      <p:ext uri="{BB962C8B-B14F-4D97-AF65-F5344CB8AC3E}">
        <p14:creationId xmlns:p14="http://schemas.microsoft.com/office/powerpoint/2010/main" val="94086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33D21F-CF93-4EC6-B993-45E51F867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Invasion Timeline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24EF3-97CB-4431-95C5-46F1EE5378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7557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Async/await (Futures):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2012: C# 5.0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2015: TypeScript 1.6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2015: Python 3.5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2017: JavaScript ES2017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Async streams (async generators):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2016: Python 3.6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2017: TypeScript 2.3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2018: JavaScript ES2018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2019: C# 8.0 (.NET Core 3.0 only, currently in preview)</a:t>
            </a:r>
          </a:p>
        </p:txBody>
      </p:sp>
    </p:spTree>
    <p:extLst>
      <p:ext uri="{BB962C8B-B14F-4D97-AF65-F5344CB8AC3E}">
        <p14:creationId xmlns:p14="http://schemas.microsoft.com/office/powerpoint/2010/main" val="18280219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B73C70-3F4D-4EA7-8493-6031544D73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You can use</a:t>
            </a:r>
            <a:r>
              <a:rPr lang="en-US" dirty="0">
                <a:latin typeface="Consolas" panose="020B0609020204030204" pitchFamily="49" charset="0"/>
              </a:rPr>
              <a:t> await </a:t>
            </a:r>
            <a:r>
              <a:rPr lang="en-US" dirty="0"/>
              <a:t>and</a:t>
            </a:r>
            <a:r>
              <a:rPr lang="en-US" dirty="0">
                <a:latin typeface="Consolas" panose="020B0609020204030204" pitchFamily="49" charset="0"/>
              </a:rPr>
              <a:t> yield return </a:t>
            </a:r>
            <a:r>
              <a:rPr lang="en-US" dirty="0"/>
              <a:t>in the same method.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41FCF6-DED3-4056-8A98-5B8FD88DB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Streams in One Sentence:</a:t>
            </a:r>
          </a:p>
        </p:txBody>
      </p:sp>
    </p:spTree>
    <p:extLst>
      <p:ext uri="{BB962C8B-B14F-4D97-AF65-F5344CB8AC3E}">
        <p14:creationId xmlns:p14="http://schemas.microsoft.com/office/powerpoint/2010/main" val="116503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hatConference">
  <a:themeElements>
    <a:clrScheme name="ThatConference">
      <a:dk1>
        <a:srgbClr val="BB4627"/>
      </a:dk1>
      <a:lt1>
        <a:srgbClr val="EDDFC8"/>
      </a:lt1>
      <a:dk2>
        <a:srgbClr val="616B2C"/>
      </a:dk2>
      <a:lt2>
        <a:srgbClr val="CACDBC"/>
      </a:lt2>
      <a:accent1>
        <a:srgbClr val="AEBDB3"/>
      </a:accent1>
      <a:accent2>
        <a:srgbClr val="7D382D"/>
      </a:accent2>
      <a:accent3>
        <a:srgbClr val="829344"/>
      </a:accent3>
      <a:accent4>
        <a:srgbClr val="E4CA40"/>
      </a:accent4>
      <a:accent5>
        <a:srgbClr val="2D8590"/>
      </a:accent5>
      <a:accent6>
        <a:srgbClr val="6DA3A9"/>
      </a:accent6>
      <a:hlink>
        <a:srgbClr val="DA694A"/>
      </a:hlink>
      <a:folHlink>
        <a:srgbClr val="DA694A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" id="{AC9B6D51-8BBA-4D25-816B-B1B284F1984B}" vid="{5CB1449E-9144-40FE-A958-E686E7966457}"/>
    </a:ext>
  </a:extLst>
</a:theme>
</file>

<file path=ppt/theme/theme2.xml><?xml version="1.0" encoding="utf-8"?>
<a:theme xmlns:a="http://schemas.openxmlformats.org/drawingml/2006/main" name="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1_Microsoft">
  <a:themeElements>
    <a:clrScheme name="Custom 1">
      <a:dk1>
        <a:srgbClr val="505050"/>
      </a:dk1>
      <a:lt1>
        <a:srgbClr val="FFFFFF"/>
      </a:lt1>
      <a:dk2>
        <a:srgbClr val="00518E"/>
      </a:dk2>
      <a:lt2>
        <a:srgbClr val="9DD7FC"/>
      </a:lt2>
      <a:accent1>
        <a:srgbClr val="0072C6"/>
      </a:accent1>
      <a:accent2>
        <a:srgbClr val="258244"/>
      </a:accent2>
      <a:accent3>
        <a:srgbClr val="F15628"/>
      </a:accent3>
      <a:accent4>
        <a:srgbClr val="442359"/>
      </a:accent4>
      <a:accent5>
        <a:srgbClr val="B4009E"/>
      </a:accent5>
      <a:accent6>
        <a:srgbClr val="F47836"/>
      </a:accent6>
      <a:hlink>
        <a:srgbClr val="00518E"/>
      </a:hlink>
      <a:folHlink>
        <a:srgbClr val="00518E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" id="{AC9B6D51-8BBA-4D25-816B-B1B284F1984B}" vid="{5CB1449E-9144-40FE-A958-E686E7966457}"/>
    </a:ext>
  </a:extLst>
</a:theme>
</file>

<file path=ppt/theme/theme5.xml><?xml version="1.0" encoding="utf-8"?>
<a:theme xmlns:a="http://schemas.openxmlformats.org/drawingml/2006/main" name="2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3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</Template>
  <TotalTime>21408</TotalTime>
  <Words>1358</Words>
  <Application>Microsoft Office PowerPoint</Application>
  <PresentationFormat>Widescreen</PresentationFormat>
  <Paragraphs>291</Paragraphs>
  <Slides>45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45</vt:i4>
      </vt:variant>
    </vt:vector>
  </HeadingPairs>
  <TitlesOfParts>
    <vt:vector size="57" baseType="lpstr">
      <vt:lpstr>Arial</vt:lpstr>
      <vt:lpstr>Calibri</vt:lpstr>
      <vt:lpstr>Consolas</vt:lpstr>
      <vt:lpstr>Segoe UI</vt:lpstr>
      <vt:lpstr>Segoe UI Light</vt:lpstr>
      <vt:lpstr>Wingdings</vt:lpstr>
      <vt:lpstr>ThatConference</vt:lpstr>
      <vt:lpstr>VS11_Beta_Template_Dark_16x9</vt:lpstr>
      <vt:lpstr>1_VS11_Beta_Template_Dark_16x9</vt:lpstr>
      <vt:lpstr>1_Microsoft</vt:lpstr>
      <vt:lpstr>2_VS11_Beta_Template_Dark_16x9</vt:lpstr>
      <vt:lpstr>3_VS11_Beta_Template_Dark_16x9</vt:lpstr>
      <vt:lpstr>PowerPoint Presentation</vt:lpstr>
      <vt:lpstr>PowerPoint Presentation</vt:lpstr>
      <vt:lpstr>Who is this guy?</vt:lpstr>
      <vt:lpstr>PowerPoint Presentation</vt:lpstr>
      <vt:lpstr>PowerPoint Presentation</vt:lpstr>
      <vt:lpstr>PowerPoint Presentation</vt:lpstr>
      <vt:lpstr>The Async Invasion</vt:lpstr>
      <vt:lpstr>Async Invasion Timeline</vt:lpstr>
      <vt:lpstr>Async Streams in One Sentence:</vt:lpstr>
      <vt:lpstr>PowerPoint Presentation</vt:lpstr>
      <vt:lpstr>Async Streams: More Detail</vt:lpstr>
      <vt:lpstr>Why Async Streams?</vt:lpstr>
      <vt:lpstr>Why Async?</vt:lpstr>
      <vt:lpstr>Why Async Streams?</vt:lpstr>
      <vt:lpstr>Why Async Streams? (vs Enumerable)</vt:lpstr>
      <vt:lpstr>Why Async Streams? (vs Task)</vt:lpstr>
      <vt:lpstr>Why Async Streams? (vs Observable)</vt:lpstr>
      <vt:lpstr>Why Async Streams?</vt:lpstr>
      <vt:lpstr>How Async Streams Fit In</vt:lpstr>
      <vt:lpstr>Creating Async Streams</vt:lpstr>
      <vt:lpstr>Creating Async Streams</vt:lpstr>
      <vt:lpstr>Async + Yield Return Sorta-Demo</vt:lpstr>
      <vt:lpstr>Async Streams: The Async Part</vt:lpstr>
      <vt:lpstr>Where the Asynchrony Is (C#)</vt:lpstr>
      <vt:lpstr>foreach</vt:lpstr>
      <vt:lpstr>await foreach</vt:lpstr>
      <vt:lpstr>ValueTask (C#)</vt:lpstr>
      <vt:lpstr>Consuming Async Streams</vt:lpstr>
      <vt:lpstr>Basic Usage</vt:lpstr>
      <vt:lpstr>Demo: Consuming Async Streams</vt:lpstr>
      <vt:lpstr>Async Streams Use Case</vt:lpstr>
      <vt:lpstr>Use Case: Paging API</vt:lpstr>
      <vt:lpstr>Anti-Use Case: Notification API</vt:lpstr>
      <vt:lpstr>LINQ to Async Streams</vt:lpstr>
      <vt:lpstr>Basic LINQ</vt:lpstr>
      <vt:lpstr>Async Lambdas in LINQ</vt:lpstr>
      <vt:lpstr>Awaiting Results in LINQ</vt:lpstr>
      <vt:lpstr>Supercharging Regular LINQ</vt:lpstr>
      <vt:lpstr>LINQ to Streams</vt:lpstr>
      <vt:lpstr>Cancelling Async Streams</vt:lpstr>
      <vt:lpstr>Responding to Cancellation</vt:lpstr>
      <vt:lpstr>Requesting Cancellation (easy)</vt:lpstr>
      <vt:lpstr>Async Streams &amp; Cancellation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ThatConference</dc:title>
  <dc:creator>Stephen Cleary</dc:creator>
  <cp:lastModifiedBy>Stephen Cleary</cp:lastModifiedBy>
  <cp:revision>479</cp:revision>
  <dcterms:created xsi:type="dcterms:W3CDTF">2013-02-28T01:41:02Z</dcterms:created>
  <dcterms:modified xsi:type="dcterms:W3CDTF">2019-09-24T19:53:18Z</dcterms:modified>
</cp:coreProperties>
</file>

<file path=docProps/thumbnail.jpeg>
</file>